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77075" cy="90773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4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DF746-93F5-48B8-9880-C800155316DC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E8C8-4A57-41AF-9974-AFA9B3A03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E7831-8EB4-2843-AC0D-A382D0CE6224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76109-81DC-874C-A3AF-23B923A7C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755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76109-81DC-874C-A3AF-23B923A7C74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440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698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470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321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859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278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531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281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586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3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568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310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5CDC3-111C-5042-BB11-03E47D5F0536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55B8D-0AD2-3548-BA24-7D3702E7FAA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JPG_5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13094"/>
            <a:ext cx="9157093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870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de of Ethics framework-01.png"/>
          <p:cNvPicPr/>
          <p:nvPr/>
        </p:nvPicPr>
        <p:blipFill>
          <a:blip r:embed="rId2" cstate="print">
            <a:alphaModFix amt="10000"/>
          </a:blip>
          <a:stretch>
            <a:fillRect/>
          </a:stretch>
        </p:blipFill>
        <p:spPr>
          <a:xfrm>
            <a:off x="685800" y="119530"/>
            <a:ext cx="7489565" cy="57075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PNU Code </a:t>
            </a:r>
            <a:r>
              <a:rPr lang="en-US" b="1" dirty="0"/>
              <a:t>of Research Ethics and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Guidelines for </a:t>
            </a:r>
            <a:r>
              <a:rPr lang="en-US" b="1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7003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 Composition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Chair</a:t>
            </a:r>
            <a:r>
              <a:rPr lang="en-US" dirty="0" smtClean="0"/>
              <a:t>: Dr. </a:t>
            </a:r>
            <a:r>
              <a:rPr lang="en-US" dirty="0" err="1" smtClean="0"/>
              <a:t>Danilo</a:t>
            </a:r>
            <a:r>
              <a:rPr lang="en-US" dirty="0" smtClean="0"/>
              <a:t> </a:t>
            </a:r>
            <a:r>
              <a:rPr lang="en-US" dirty="0" err="1" smtClean="0"/>
              <a:t>Villena</a:t>
            </a:r>
            <a:endParaRPr lang="en-US" dirty="0" smtClean="0"/>
          </a:p>
          <a:p>
            <a:r>
              <a:rPr lang="en-US" b="1" dirty="0" smtClean="0"/>
              <a:t>Co-Chair</a:t>
            </a:r>
            <a:r>
              <a:rPr lang="en-US" dirty="0" smtClean="0"/>
              <a:t>: Dr. Salve </a:t>
            </a:r>
            <a:r>
              <a:rPr lang="en-US" dirty="0" err="1" smtClean="0"/>
              <a:t>Favila</a:t>
            </a:r>
            <a:endParaRPr lang="en-US" dirty="0" smtClean="0"/>
          </a:p>
          <a:p>
            <a:r>
              <a:rPr lang="en-US" b="1" dirty="0" smtClean="0"/>
              <a:t>Regular Members</a:t>
            </a:r>
            <a:r>
              <a:rPr lang="en-US" dirty="0" smtClean="0"/>
              <a:t>: EPRDC, RCTQ, and GRESO</a:t>
            </a:r>
          </a:p>
          <a:p>
            <a:r>
              <a:rPr lang="en-US" b="1" dirty="0" smtClean="0"/>
              <a:t>Experts from the discipline</a:t>
            </a:r>
            <a:r>
              <a:rPr lang="en-US" dirty="0" smtClean="0"/>
              <a:t> as needed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Secretariat as Support Staff</a:t>
            </a:r>
          </a:p>
          <a:p>
            <a:pPr lvl="1"/>
            <a:r>
              <a:rPr lang="en-US" dirty="0"/>
              <a:t>a Faculty-in-charge of the EPRDC Desk on Research Ethics </a:t>
            </a:r>
            <a:endParaRPr lang="en-US" dirty="0" smtClean="0"/>
          </a:p>
          <a:p>
            <a:pPr lvl="1"/>
            <a:r>
              <a:rPr lang="en-US" dirty="0"/>
              <a:t>two (2) support staff (from the EPRDC and CGSTER)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7347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 Review Panels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4105175"/>
              </p:ext>
            </p:extLst>
          </p:nvPr>
        </p:nvGraphicFramePr>
        <p:xfrm>
          <a:off x="457200" y="1600200"/>
          <a:ext cx="8229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Research  Panel 1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Research </a:t>
                      </a:r>
                      <a:r>
                        <a:rPr lang="en-US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Panel</a:t>
                      </a:r>
                      <a:r>
                        <a:rPr lang="en-US" sz="3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r>
                        <a:rPr lang="en-US" sz="3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 Chair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Members (1Research Director and 1 expert)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 Vice Chair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Members (1Research Director and 1 expert)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6958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Schedule of Meetings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Every</a:t>
            </a:r>
            <a:r>
              <a:rPr lang="en-US" b="1" baseline="0" dirty="0" smtClean="0"/>
              <a:t> second day of the month</a:t>
            </a:r>
          </a:p>
          <a:p>
            <a:pPr lvl="1"/>
            <a:r>
              <a:rPr lang="en-US" dirty="0"/>
              <a:t>The two research panels of the Research Ethics Committee are expected to deliberate on submitted research proposals or research report </a:t>
            </a:r>
            <a:endParaRPr lang="en-US" dirty="0" smtClean="0"/>
          </a:p>
          <a:p>
            <a:r>
              <a:rPr lang="en-US" b="1" dirty="0" smtClean="0"/>
              <a:t>Full board REC meeting </a:t>
            </a:r>
          </a:p>
          <a:p>
            <a:pPr lvl="1"/>
            <a:r>
              <a:rPr lang="en-US" dirty="0"/>
              <a:t>shall only be held when the need arises </a:t>
            </a:r>
          </a:p>
        </p:txBody>
      </p:sp>
    </p:spTree>
    <p:extLst>
      <p:ext uri="{BB962C8B-B14F-4D97-AF65-F5344CB8AC3E}">
        <p14:creationId xmlns="" xmlns:p14="http://schemas.microsoft.com/office/powerpoint/2010/main" val="79078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996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General Flow of the Review Process</a:t>
            </a:r>
            <a:endParaRPr lang="en-US" dirty="0"/>
          </a:p>
        </p:txBody>
      </p:sp>
      <p:pic>
        <p:nvPicPr>
          <p:cNvPr id="7" name="Picture 6" descr="Screen Shot 2015-07-14 at 8.54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666"/>
            <a:ext cx="9144000" cy="60643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3695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de of Ethics framework-01.png"/>
          <p:cNvPicPr/>
          <p:nvPr/>
        </p:nvPicPr>
        <p:blipFill>
          <a:blip r:embed="rId2" cstate="print">
            <a:alphaModFix amt="10000"/>
          </a:blip>
          <a:stretch>
            <a:fillRect/>
          </a:stretch>
        </p:blipFill>
        <p:spPr>
          <a:xfrm>
            <a:off x="685800" y="119530"/>
            <a:ext cx="7489565" cy="57075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Thank you!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472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896"/>
            <a:ext cx="8229600" cy="623756"/>
          </a:xfrm>
        </p:spPr>
        <p:txBody>
          <a:bodyPr>
            <a:noAutofit/>
          </a:bodyPr>
          <a:lstStyle/>
          <a:p>
            <a:r>
              <a:rPr lang="en-US" sz="4000" dirty="0" smtClean="0"/>
              <a:t>Milestones and Implementation Plan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3314334"/>
              </p:ext>
            </p:extLst>
          </p:nvPr>
        </p:nvGraphicFramePr>
        <p:xfrm>
          <a:off x="457200" y="1105717"/>
          <a:ext cx="8229600" cy="49817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6211"/>
                <a:gridCol w="5883389"/>
              </a:tblGrid>
              <a:tr h="41013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Timeline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Activity</a:t>
                      </a:r>
                      <a:endParaRPr lang="en-US" sz="2800" dirty="0"/>
                    </a:p>
                  </a:txBody>
                  <a:tcPr/>
                </a:tc>
              </a:tr>
              <a:tr h="5056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11 June 2015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 by the Board of Regents 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5641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5, 2015</a:t>
                      </a:r>
                      <a:r>
                        <a:rPr lang="en-US" sz="2400" b="0" dirty="0" smtClean="0">
                          <a:effectLst/>
                        </a:rPr>
                        <a:t> 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Deliberated at the level of the </a:t>
                      </a:r>
                      <a:r>
                        <a:rPr lang="en-US" sz="2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 Administrative Council 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0154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Term of </a:t>
                      </a:r>
                    </a:p>
                    <a:p>
                      <a:pPr algn="ctr"/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 2015-2016 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dissemination and orientation 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14668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Term of AY 2015-2016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trial implementation for two (2) terms</a:t>
                      </a:r>
                      <a:r>
                        <a:rPr lang="en-US" sz="2400" b="0" dirty="0" smtClean="0">
                          <a:effectLst/>
                        </a:rPr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Revisions and  Amendments when necessary 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101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June 2016 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of the revised code and guidelines 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824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Preamble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	The Philippine Normal University, the National Center for Teacher Education, with its </a:t>
            </a:r>
            <a:r>
              <a:rPr lang="en-US" dirty="0" smtClean="0"/>
              <a:t>core </a:t>
            </a:r>
            <a:r>
              <a:rPr lang="en-US" dirty="0"/>
              <a:t>values of truth, excellence and service, adheres to the principles of respect, </a:t>
            </a:r>
            <a:r>
              <a:rPr lang="en-US" dirty="0" smtClean="0"/>
              <a:t>beneficence </a:t>
            </a:r>
            <a:r>
              <a:rPr lang="en-US" dirty="0"/>
              <a:t>and justice, in pursuit of research practice for the advancement of </a:t>
            </a:r>
            <a:r>
              <a:rPr lang="en-US" dirty="0" smtClean="0"/>
              <a:t>education </a:t>
            </a:r>
            <a:r>
              <a:rPr lang="en-US" dirty="0"/>
              <a:t>science. </a:t>
            </a:r>
          </a:p>
        </p:txBody>
      </p:sp>
    </p:spTree>
    <p:extLst>
      <p:ext uri="{BB962C8B-B14F-4D97-AF65-F5344CB8AC3E}">
        <p14:creationId xmlns="" xmlns:p14="http://schemas.microsoft.com/office/powerpoint/2010/main" val="293883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General </a:t>
            </a:r>
            <a:r>
              <a:rPr lang="en-US" sz="3600" b="1" dirty="0"/>
              <a:t>Guiding Principles </a:t>
            </a:r>
            <a:r>
              <a:rPr lang="en-US" sz="3600" b="1" dirty="0" smtClean="0"/>
              <a:t>in Ethical  Education </a:t>
            </a:r>
            <a:r>
              <a:rPr lang="en-US" sz="3600" b="1" dirty="0"/>
              <a:t>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88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	The Philippine Normal University maintains ethical research practice to promote </a:t>
            </a:r>
            <a:r>
              <a:rPr lang="en-US" dirty="0" smtClean="0"/>
              <a:t>scholarship </a:t>
            </a:r>
            <a:r>
              <a:rPr lang="en-US" dirty="0"/>
              <a:t>of research. 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i="1" dirty="0" smtClean="0"/>
              <a:t>Respect</a:t>
            </a:r>
            <a:r>
              <a:rPr lang="en-US" b="1" i="1" dirty="0"/>
              <a:t>: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Research endeavors uphold respect for life, dignity and reputation of both researchers 	and participants/subjects, with special and appropriate protection for vulnerable </a:t>
            </a:r>
            <a:r>
              <a:rPr lang="en-US" dirty="0" smtClean="0"/>
              <a:t>groups.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Beneficence</a:t>
            </a:r>
            <a:r>
              <a:rPr lang="en-US" b="1" i="1" dirty="0"/>
              <a:t>:  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The best interest of the research participants/subjects is paramount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Justice</a:t>
            </a:r>
            <a:r>
              <a:rPr lang="en-US" b="1" i="1" dirty="0"/>
              <a:t>: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Research intentions and processes adhere to generally accepted scientific principles.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788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3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PNU Code of Ethics Framework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6" name="Picture 5" descr="Code of Ethics framework-0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15281" y="1114602"/>
            <a:ext cx="5916812" cy="5220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933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Basic Ethical Standards in Research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84782605"/>
              </p:ext>
            </p:extLst>
          </p:nvPr>
        </p:nvGraphicFramePr>
        <p:xfrm>
          <a:off x="457200" y="1417638"/>
          <a:ext cx="8229600" cy="473049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92037"/>
                <a:gridCol w="66375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General Principle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effectLst/>
                        </a:rPr>
                        <a:t>Basic Ethical Standards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</a:rPr>
                        <a:t>Respect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</a:rPr>
                        <a:t>Research endeavors ensure the physical and psychological safety, and protection of researchers and participants/subjects.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</a:rPr>
                        <a:t>Participation in research is voluntary with informed consent.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</a:rPr>
                        <a:t>All information from the participants is handled with utmost confidentially and with agreement to grant anonymity</a:t>
                      </a:r>
                      <a:r>
                        <a:rPr lang="en-US" sz="2400" dirty="0" smtClean="0">
                          <a:effectLst/>
                        </a:rPr>
                        <a:t>.</a:t>
                      </a:r>
                      <a:endParaRPr lang="en-US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2741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Basic Ethical Standards in Research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4840228"/>
              </p:ext>
            </p:extLst>
          </p:nvPr>
        </p:nvGraphicFramePr>
        <p:xfrm>
          <a:off x="457200" y="1417638"/>
          <a:ext cx="8229600" cy="423976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39406"/>
                <a:gridCol w="61901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General Principle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effectLst/>
                        </a:rPr>
                        <a:t>Basic Ethical Standards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Beneficence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Optimize benefits and minimize possible harm in the conduct of research.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Direct and indirect benefits resulting from the research are shared to the participants and communities.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Research contributes to improve human condition. </a:t>
                      </a:r>
                    </a:p>
                    <a:p>
                      <a:pPr marL="217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0995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Basic Ethical Standards in Research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26167471"/>
              </p:ext>
            </p:extLst>
          </p:nvPr>
        </p:nvGraphicFramePr>
        <p:xfrm>
          <a:off x="457200" y="1132500"/>
          <a:ext cx="8229600" cy="5151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39406"/>
                <a:gridCol w="61901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General Principle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effectLst/>
                        </a:rPr>
                        <a:t>Basic Ethical Standards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Justice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Inclusion and exclusion criteria in the selection of research participants/subjects, data collection tools, and methodology are free from any biases (e.g., gender, class, ethnic, cultural biases).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Conflict of interest principle applies in all research activities.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Research is conducted by individuals with appropriate ethics, scientific education, training and qualification.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3695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PNU Research Ethics </a:t>
            </a:r>
            <a:r>
              <a:rPr lang="en-US" b="1" dirty="0" smtClean="0"/>
              <a:t>Committee (REC)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50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u="sng" dirty="0" smtClean="0"/>
              <a:t>Functions</a:t>
            </a:r>
          </a:p>
          <a:p>
            <a:pPr marL="0" indent="0">
              <a:buNone/>
            </a:pPr>
            <a:endParaRPr lang="en-US" sz="1100" b="1" i="1" u="sng" dirty="0" smtClean="0"/>
          </a:p>
          <a:p>
            <a:r>
              <a:rPr lang="en-US" dirty="0"/>
              <a:t>E</a:t>
            </a:r>
            <a:r>
              <a:rPr lang="en-US" dirty="0" smtClean="0"/>
              <a:t>nsures </a:t>
            </a:r>
            <a:r>
              <a:rPr lang="en-US" dirty="0"/>
              <a:t>conduct of research in accordance with the university’s Research Code of </a:t>
            </a:r>
            <a:r>
              <a:rPr lang="en-US" dirty="0" smtClean="0"/>
              <a:t>Ethics</a:t>
            </a:r>
          </a:p>
          <a:p>
            <a:r>
              <a:rPr lang="en-US" dirty="0"/>
              <a:t>R</a:t>
            </a:r>
            <a:r>
              <a:rPr lang="en-US" dirty="0" smtClean="0"/>
              <a:t>eviews</a:t>
            </a:r>
            <a:r>
              <a:rPr lang="en-US" dirty="0"/>
              <a:t>, approves or recommends improvements to research proposals to meet ethics </a:t>
            </a:r>
            <a:r>
              <a:rPr lang="en-US" dirty="0" smtClean="0"/>
              <a:t>requirements</a:t>
            </a:r>
          </a:p>
          <a:p>
            <a:r>
              <a:rPr lang="en-US" dirty="0"/>
              <a:t>I</a:t>
            </a:r>
            <a:r>
              <a:rPr lang="en-US" dirty="0" smtClean="0"/>
              <a:t>ssues</a:t>
            </a:r>
            <a:r>
              <a:rPr lang="en-US" b="1" dirty="0" smtClean="0"/>
              <a:t> </a:t>
            </a:r>
            <a:r>
              <a:rPr lang="en-US" b="1" dirty="0"/>
              <a:t>clearance to proceed</a:t>
            </a:r>
            <a:r>
              <a:rPr lang="en-US" dirty="0"/>
              <a:t> before the conduct of research and </a:t>
            </a:r>
            <a:r>
              <a:rPr lang="en-US" b="1" dirty="0"/>
              <a:t>certificate of compliance</a:t>
            </a:r>
            <a:r>
              <a:rPr lang="en-US" dirty="0"/>
              <a:t> upon completion of the </a:t>
            </a:r>
            <a:r>
              <a:rPr lang="en-US" dirty="0" smtClean="0"/>
              <a:t>study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066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446</Words>
  <Application>Microsoft Macintosh PowerPoint</Application>
  <PresentationFormat>On-screen Show (4:3)</PresentationFormat>
  <Paragraphs>84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PNU Code of Research Ethics and Guidelines for Review</vt:lpstr>
      <vt:lpstr>Milestones and Implementation Plan</vt:lpstr>
      <vt:lpstr>Preamble</vt:lpstr>
      <vt:lpstr>General Guiding Principles in Ethical  Education Research </vt:lpstr>
      <vt:lpstr>The PNU Code of Ethics Framework </vt:lpstr>
      <vt:lpstr>Basic Ethical Standards in Research </vt:lpstr>
      <vt:lpstr>Basic Ethical Standards in Research </vt:lpstr>
      <vt:lpstr>Basic Ethical Standards in Research </vt:lpstr>
      <vt:lpstr>The PNU Research Ethics Committee (REC)</vt:lpstr>
      <vt:lpstr>REC Composition</vt:lpstr>
      <vt:lpstr>REC Review Panels</vt:lpstr>
      <vt:lpstr>Schedule of Meetings</vt:lpstr>
      <vt:lpstr>General Flow of the Review Process</vt:lpstr>
      <vt:lpstr>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PNU Code of Research Ethics and Guidelines for Review</dc:title>
  <dc:creator>PNU</dc:creator>
  <cp:lastModifiedBy>PROF. ABULON</cp:lastModifiedBy>
  <cp:revision>10</cp:revision>
  <dcterms:created xsi:type="dcterms:W3CDTF">2015-07-13T23:57:27Z</dcterms:created>
  <dcterms:modified xsi:type="dcterms:W3CDTF">2015-07-22T03:33:34Z</dcterms:modified>
</cp:coreProperties>
</file>